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  <p:sldMasterId id="2147483864" r:id="rId3"/>
    <p:sldMasterId id="2147483876" r:id="rId4"/>
    <p:sldMasterId id="2147483888" r:id="rId5"/>
    <p:sldMasterId id="2147483900" r:id="rId6"/>
    <p:sldMasterId id="2147483912" r:id="rId7"/>
    <p:sldMasterId id="2147483924" r:id="rId8"/>
  </p:sldMasterIdLst>
  <p:sldIdLst>
    <p:sldId id="256" r:id="rId9"/>
    <p:sldId id="257" r:id="rId10"/>
    <p:sldId id="259" r:id="rId11"/>
    <p:sldId id="260" r:id="rId12"/>
    <p:sldId id="258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66" d="100"/>
          <a:sy n="66" d="100"/>
        </p:scale>
        <p:origin x="1332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5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70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5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2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9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33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9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9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2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84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06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7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26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97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81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14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6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88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12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7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5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8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8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1" y="2506133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65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13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47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11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4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9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3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3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2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0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4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6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9/19/2014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4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9/19/2014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8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8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F483-5CDC-3846-AE28-B6135E33BA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4018F-03B2-AC4C-9C65-14F825F95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fld id="{37CC0096-1860-4642-9CD2-0079EA5E7CD1}" type="datetimeFigureOut">
              <a:rPr lang="en-US">
                <a:solidFill>
                  <a:prstClr val="white">
                    <a:lumMod val="85000"/>
                  </a:prstClr>
                </a:solidFill>
              </a:rPr>
              <a:pPr defTabSz="914400"/>
              <a:t>9/19/2014</a:t>
            </a:fld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fld id="{E31375A4-56A4-47D6-9801-1991572033F7}" type="slidenum">
              <a:rPr>
                <a:solidFill>
                  <a:prstClr val="white">
                    <a:lumMod val="85000"/>
                  </a:prstClr>
                </a:solidFill>
              </a:rPr>
              <a:pPr defTabSz="914400"/>
              <a:t>‹#›</a:t>
            </a:fld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8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fld id="{37CC0096-1860-4642-9CD2-0079EA5E7CD1}" type="datetimeFigureOut">
              <a:rPr lang="en-US">
                <a:solidFill>
                  <a:prstClr val="white">
                    <a:lumMod val="85000"/>
                  </a:prstClr>
                </a:solidFill>
              </a:rPr>
              <a:pPr defTabSz="914400"/>
              <a:t>9/19/2014</a:t>
            </a:fld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fld id="{E31375A4-56A4-47D6-9801-1991572033F7}" type="slidenum">
              <a:rPr>
                <a:solidFill>
                  <a:prstClr val="white">
                    <a:lumMod val="85000"/>
                  </a:prstClr>
                </a:solidFill>
              </a:rPr>
              <a:pPr defTabSz="914400"/>
              <a:t>‹#›</a:t>
            </a:fld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25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fld id="{37CC0096-1860-4642-9CD2-0079EA5E7CD1}" type="datetimeFigureOut">
              <a:rPr lang="en-US">
                <a:solidFill>
                  <a:prstClr val="white">
                    <a:lumMod val="85000"/>
                  </a:prstClr>
                </a:solidFill>
              </a:rPr>
              <a:pPr defTabSz="914400"/>
              <a:t>9/19/2014</a:t>
            </a:fld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fld id="{E31375A4-56A4-47D6-9801-1991572033F7}" type="slidenum">
              <a:rPr>
                <a:solidFill>
                  <a:prstClr val="white">
                    <a:lumMod val="85000"/>
                  </a:prstClr>
                </a:solidFill>
              </a:rPr>
              <a:pPr defTabSz="914400"/>
              <a:t>‹#›</a:t>
            </a:fld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87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fld id="{37CC0096-1860-4642-9CD2-0079EA5E7CD1}" type="datetimeFigureOut">
              <a:rPr lang="en-US">
                <a:solidFill>
                  <a:prstClr val="white">
                    <a:lumMod val="85000"/>
                  </a:prstClr>
                </a:solidFill>
              </a:rPr>
              <a:pPr defTabSz="914400"/>
              <a:t>9/19/2014</a:t>
            </a:fld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fld id="{E31375A4-56A4-47D6-9801-1991572033F7}" type="slidenum">
              <a:rPr>
                <a:solidFill>
                  <a:prstClr val="white">
                    <a:lumMod val="85000"/>
                  </a:prstClr>
                </a:solidFill>
              </a:rPr>
              <a:pPr defTabSz="914400"/>
              <a:t>‹#›</a:t>
            </a:fld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77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fld id="{37CC0096-1860-4642-9CD2-0079EA5E7CD1}" type="datetimeFigureOut">
              <a:rPr lang="en-US">
                <a:solidFill>
                  <a:prstClr val="white">
                    <a:lumMod val="85000"/>
                  </a:prstClr>
                </a:solidFill>
              </a:rPr>
              <a:pPr defTabSz="914400"/>
              <a:t>9/19/2014</a:t>
            </a:fld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defTabSz="914400"/>
            <a:fld id="{E31375A4-56A4-47D6-9801-1991572033F7}" type="slidenum">
              <a:rPr>
                <a:solidFill>
                  <a:prstClr val="white">
                    <a:lumMod val="85000"/>
                  </a:prstClr>
                </a:solidFill>
              </a:rPr>
              <a:pPr defTabSz="914400"/>
              <a:t>‹#›</a:t>
            </a:fld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26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javase/tutorial/java/index.html" TargetMode="External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ocs.oracle.com/javase/tutorial/uiswing/components/list.html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Separators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Monica </a:t>
            </a:r>
            <a:r>
              <a:rPr lang="en-US" dirty="0" err="1" smtClean="0"/>
              <a:t>Linnell</a:t>
            </a:r>
            <a:endParaRPr lang="en-US" dirty="0" smtClean="0"/>
          </a:p>
          <a:p>
            <a:r>
              <a:rPr lang="en-US" dirty="0" smtClean="0"/>
              <a:t>Kelley, Joe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0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a Spinner?</a:t>
            </a:r>
            <a:endParaRPr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0" y="1828800"/>
            <a:ext cx="5638800" cy="28059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Swing Component/GUI</a:t>
            </a:r>
          </a:p>
          <a:p>
            <a:r>
              <a:rPr lang="en-US" sz="2400" dirty="0" smtClean="0"/>
              <a:t>A fancy type of textbox</a:t>
            </a:r>
            <a:endParaRPr sz="2400" dirty="0"/>
          </a:p>
          <a:p>
            <a:r>
              <a:rPr lang="en-US" sz="2400" dirty="0" smtClean="0"/>
              <a:t>Up and down arrows for scrolling</a:t>
            </a:r>
          </a:p>
          <a:p>
            <a:r>
              <a:rPr lang="en-US" sz="2400" dirty="0" smtClean="0"/>
              <a:t>Keyboard arrow buttons</a:t>
            </a:r>
          </a:p>
          <a:p>
            <a:r>
              <a:rPr lang="en-US" sz="2400" dirty="0" smtClean="0"/>
              <a:t>Does not “cycle” by default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889204"/>
            <a:ext cx="4145639" cy="853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761963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6600" dirty="0" smtClean="0">
                <a:solidFill>
                  <a:prstClr val="white"/>
                </a:solidFill>
              </a:rPr>
              <a:t>Your IQ:</a:t>
            </a:r>
            <a:endParaRPr lang="en-US" sz="66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2607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15" y="381000"/>
            <a:ext cx="9829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Declaration and Invocation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515" y="1447800"/>
            <a:ext cx="113538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SpinnerModel </a:t>
            </a:r>
            <a:r>
              <a:rPr lang="en-US" sz="3200" dirty="0"/>
              <a:t>numModel =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	new </a:t>
            </a:r>
            <a:r>
              <a:rPr lang="en-US" sz="3200" dirty="0"/>
              <a:t>SpinnerNumberModel(12, 0, 52, 1);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		//(</a:t>
            </a:r>
            <a:r>
              <a:rPr lang="en-US" sz="3200" dirty="0"/>
              <a:t>initial, min, max, increment)</a:t>
            </a:r>
          </a:p>
          <a:p>
            <a:r>
              <a:rPr lang="en-US" sz="3200" dirty="0"/>
              <a:t>    </a:t>
            </a:r>
            <a:endParaRPr lang="en-US" sz="3200" dirty="0" smtClean="0"/>
          </a:p>
          <a:p>
            <a:r>
              <a:rPr lang="en-US" sz="3200" dirty="0" err="1" smtClean="0"/>
              <a:t>JLabel</a:t>
            </a:r>
            <a:r>
              <a:rPr lang="en-US" sz="3200" dirty="0" smtClean="0"/>
              <a:t> </a:t>
            </a:r>
            <a:r>
              <a:rPr lang="en-US" sz="3200" dirty="0"/>
              <a:t>label = new </a:t>
            </a:r>
            <a:r>
              <a:rPr lang="en-US" sz="3200" dirty="0" err="1"/>
              <a:t>JLabel</a:t>
            </a:r>
            <a:r>
              <a:rPr lang="en-US" sz="3200" dirty="0"/>
              <a:t>(</a:t>
            </a:r>
            <a:r>
              <a:rPr lang="en-US" sz="3200" dirty="0" err="1"/>
              <a:t>labelName</a:t>
            </a:r>
            <a:r>
              <a:rPr lang="en-US" sz="3200" dirty="0"/>
              <a:t>);</a:t>
            </a:r>
          </a:p>
          <a:p>
            <a:r>
              <a:rPr lang="en-US" sz="3200" dirty="0" smtClean="0"/>
              <a:t>SpinnerDemo.add(label</a:t>
            </a:r>
            <a:r>
              <a:rPr lang="en-US" sz="3200" dirty="0"/>
              <a:t>);</a:t>
            </a:r>
          </a:p>
          <a:p>
            <a:endParaRPr lang="en-US" sz="3200" dirty="0"/>
          </a:p>
          <a:p>
            <a:r>
              <a:rPr lang="en-US" sz="3200" dirty="0" smtClean="0"/>
              <a:t>JSpinner spinner1 </a:t>
            </a:r>
            <a:r>
              <a:rPr lang="en-US" sz="3200" dirty="0"/>
              <a:t>= new </a:t>
            </a:r>
            <a:r>
              <a:rPr lang="en-US" sz="3200" dirty="0" smtClean="0"/>
              <a:t>JSpinner(numModel</a:t>
            </a:r>
            <a:r>
              <a:rPr lang="en-US" sz="3200" dirty="0"/>
              <a:t>);</a:t>
            </a:r>
          </a:p>
          <a:p>
            <a:r>
              <a:rPr lang="en-US" sz="3200" dirty="0" err="1" smtClean="0"/>
              <a:t>label.setLabelFor</a:t>
            </a:r>
            <a:r>
              <a:rPr lang="en-US" sz="3200" dirty="0" smtClean="0"/>
              <a:t>(spinner1);</a:t>
            </a:r>
            <a:endParaRPr lang="en-US" sz="3200" dirty="0"/>
          </a:p>
          <a:p>
            <a:r>
              <a:rPr lang="en-US" sz="3200" dirty="0" smtClean="0"/>
              <a:t>SpinnerDemo.add(spinner1);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90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10972800" cy="1066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Obvious Reasons to Use Spinners</a:t>
            </a:r>
            <a:endParaRPr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447800"/>
            <a:ext cx="108204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 Scroll through a list</a:t>
            </a:r>
          </a:p>
          <a:p>
            <a:pPr marL="0" indent="0">
              <a:buNone/>
            </a:pPr>
            <a:r>
              <a:rPr lang="en-US" sz="3200" dirty="0" smtClean="0"/>
              <a:t>2 Auto-fill</a:t>
            </a:r>
          </a:p>
          <a:p>
            <a:pPr marL="0" indent="0">
              <a:buNone/>
            </a:pPr>
            <a:r>
              <a:rPr lang="en-US" sz="3200" dirty="0" smtClean="0"/>
              <a:t>3 Makes GUI look more complicated than it actually is</a:t>
            </a:r>
          </a:p>
          <a:p>
            <a:pPr marL="0" indent="0">
              <a:buNone/>
            </a:pPr>
            <a:r>
              <a:rPr lang="en-US" sz="3200" dirty="0" smtClean="0"/>
              <a:t>	Ex:</a:t>
            </a:r>
            <a:endParaRPr sz="3200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066800" y="4648200"/>
            <a:ext cx="4114800" cy="825500"/>
            <a:chOff x="106756200" y="107619800"/>
            <a:chExt cx="4114800" cy="82550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06756200" y="107619800"/>
              <a:ext cx="4114800" cy="825500"/>
            </a:xfrm>
            <a:prstGeom prst="rect">
              <a:avLst/>
            </a:prstGeom>
            <a:solidFill>
              <a:srgbClr val="FFF3CC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06756200" y="107619800"/>
              <a:ext cx="3390900" cy="825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80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17</a:t>
              </a:r>
              <a:endParaRPr lang="en-US" altLang="en-US" smtClean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10159800" y="107619800"/>
              <a:ext cx="698500" cy="406400"/>
            </a:xfrm>
            <a:prstGeom prst="rect">
              <a:avLst/>
            </a:prstGeom>
            <a:solidFill>
              <a:srgbClr val="F3F3F3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10159800" y="108038900"/>
              <a:ext cx="698500" cy="406400"/>
            </a:xfrm>
            <a:prstGeom prst="rect">
              <a:avLst/>
            </a:prstGeom>
            <a:solidFill>
              <a:srgbClr val="F3F3F3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 flipV="1">
              <a:off x="110299500" y="108165900"/>
              <a:ext cx="431800" cy="139700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254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10286800" y="107746800"/>
              <a:ext cx="457200" cy="139700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254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10200" y="45085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000" dirty="0" smtClean="0">
                <a:solidFill>
                  <a:prstClr val="white"/>
                </a:solidFill>
              </a:rPr>
              <a:t>VS</a:t>
            </a:r>
            <a:endParaRPr lang="en-US" sz="6000" dirty="0">
              <a:solidFill>
                <a:prstClr val="white"/>
              </a:solidFill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7101446" y="4583806"/>
            <a:ext cx="4114800" cy="825500"/>
            <a:chOff x="106756200" y="107619800"/>
            <a:chExt cx="4114800" cy="825500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06756200" y="107619800"/>
              <a:ext cx="4114800" cy="825500"/>
            </a:xfrm>
            <a:prstGeom prst="rect">
              <a:avLst/>
            </a:prstGeom>
            <a:solidFill>
              <a:srgbClr val="FFF3CC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06756200" y="107619800"/>
              <a:ext cx="4114800" cy="825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80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17</a:t>
              </a:r>
              <a:endParaRPr lang="en-US" altLang="en-US" smtClean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1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Sources</a:t>
            </a:r>
            <a:endParaRPr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white"/>
                </a:solidFill>
                <a:hlinkClick r:id="rId2"/>
              </a:rPr>
              <a:t>http</a:t>
            </a:r>
            <a:r>
              <a:rPr lang="en-US" sz="2400" dirty="0">
                <a:solidFill>
                  <a:prstClr val="white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prstClr val="white"/>
                </a:solidFill>
                <a:hlinkClick r:id="rId2"/>
              </a:rPr>
              <a:t>docs.oracle.com/javase/tutorial/java/index.html</a:t>
            </a:r>
            <a:endParaRPr lang="en-US" sz="2400" b="1" u="sng" dirty="0" smtClean="0">
              <a:solidFill>
                <a:prstClr val="white"/>
              </a:solidFill>
            </a:endParaRPr>
          </a:p>
          <a:p>
            <a:pPr defTabSz="914400"/>
            <a:r>
              <a:rPr lang="en-US" sz="2400" dirty="0">
                <a:solidFill>
                  <a:prstClr val="white"/>
                </a:solidFill>
              </a:rPr>
              <a:t>http://www.ebay.com/itm/4-Wheel-Spinner-Fit-T-Maxx-Revo-MGT-HPI-Savage-21-25-BG-/360390090313</a:t>
            </a:r>
          </a:p>
        </p:txBody>
      </p:sp>
    </p:spTree>
    <p:extLst>
      <p:ext uri="{BB962C8B-B14F-4D97-AF65-F5344CB8AC3E}">
        <p14:creationId xmlns:p14="http://schemas.microsoft.com/office/powerpoint/2010/main" val="15166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separators do?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Vertical or Horizontal lines in menus or panels</a:t>
            </a:r>
          </a:p>
          <a:p>
            <a:r>
              <a:rPr lang="en-US" sz="3200" dirty="0" smtClean="0"/>
              <a:t>Dividing </a:t>
            </a:r>
            <a:r>
              <a:rPr lang="en-US" sz="3200" dirty="0"/>
              <a:t>line or empty space</a:t>
            </a:r>
          </a:p>
        </p:txBody>
      </p:sp>
    </p:spTree>
    <p:extLst>
      <p:ext uri="{BB962C8B-B14F-4D97-AF65-F5344CB8AC3E}">
        <p14:creationId xmlns:p14="http://schemas.microsoft.com/office/powerpoint/2010/main" val="326381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separators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import </a:t>
            </a:r>
            <a:r>
              <a:rPr lang="en-US" b="1" dirty="0" err="1"/>
              <a:t>javax.swing.JSeparator</a:t>
            </a:r>
            <a:r>
              <a:rPr lang="en-US" b="1" dirty="0" smtClean="0"/>
              <a:t>;</a:t>
            </a:r>
          </a:p>
          <a:p>
            <a:r>
              <a:rPr lang="en-US" dirty="0" err="1"/>
              <a:t>menu.add</a:t>
            </a:r>
            <a:r>
              <a:rPr lang="en-US" dirty="0"/>
              <a:t>(menuItem1); </a:t>
            </a:r>
            <a:endParaRPr lang="en-US" dirty="0" smtClean="0"/>
          </a:p>
          <a:p>
            <a:r>
              <a:rPr lang="en-US" dirty="0" err="1" smtClean="0"/>
              <a:t>menu.add</a:t>
            </a:r>
            <a:r>
              <a:rPr lang="en-US" dirty="0" smtClean="0"/>
              <a:t>(menuItem2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dirty="0" err="1" smtClean="0"/>
              <a:t>menu.add</a:t>
            </a:r>
            <a:r>
              <a:rPr lang="en-US" dirty="0" smtClean="0"/>
              <a:t>(menuItem3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b="1" dirty="0" err="1" smtClean="0"/>
              <a:t>menu.addSeparator</a:t>
            </a:r>
            <a:r>
              <a:rPr lang="en-US" b="1" dirty="0"/>
              <a:t>();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menu.add</a:t>
            </a:r>
            <a:r>
              <a:rPr lang="en-US" dirty="0" smtClean="0"/>
              <a:t>(rbMenuItem1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dirty="0" err="1" smtClean="0"/>
              <a:t>menu.add</a:t>
            </a:r>
            <a:r>
              <a:rPr lang="en-US" dirty="0" smtClean="0"/>
              <a:t>(rbMenuItem2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b="1" dirty="0" err="1" smtClean="0"/>
              <a:t>menu.addSeparator</a:t>
            </a:r>
            <a:r>
              <a:rPr lang="en-US" b="1" dirty="0"/>
              <a:t>();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menu.add</a:t>
            </a:r>
            <a:r>
              <a:rPr lang="en-US" dirty="0" smtClean="0"/>
              <a:t>(cbMenuItem1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dirty="0" err="1" smtClean="0"/>
              <a:t>menu.add</a:t>
            </a:r>
            <a:r>
              <a:rPr lang="en-US" dirty="0" smtClean="0"/>
              <a:t>(cbMenuItem2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b="1" dirty="0" err="1" smtClean="0"/>
              <a:t>menu.addSeparator</a:t>
            </a:r>
            <a:r>
              <a:rPr lang="en-US" b="1" dirty="0"/>
              <a:t>();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menu.add</a:t>
            </a:r>
            <a:r>
              <a:rPr lang="en-US" dirty="0" smtClean="0"/>
              <a:t>(submenu</a:t>
            </a:r>
            <a:r>
              <a:rPr lang="en-US" dirty="0"/>
              <a:t>);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459" y="1814286"/>
            <a:ext cx="6082647" cy="435791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JPanel</a:t>
            </a:r>
            <a:r>
              <a:rPr lang="en-US" dirty="0"/>
              <a:t> </a:t>
            </a:r>
            <a:r>
              <a:rPr lang="en-US" dirty="0" err="1"/>
              <a:t>buttonPane</a:t>
            </a:r>
            <a:r>
              <a:rPr lang="en-US" dirty="0"/>
              <a:t> = new </a:t>
            </a:r>
            <a:r>
              <a:rPr lang="en-US" dirty="0" err="1"/>
              <a:t>JPanel</a:t>
            </a:r>
            <a:r>
              <a:rPr lang="en-US" dirty="0"/>
              <a:t>();</a:t>
            </a:r>
          </a:p>
          <a:p>
            <a:r>
              <a:rPr lang="en-US" dirty="0" err="1"/>
              <a:t>buttonPane.setLayout</a:t>
            </a:r>
            <a:r>
              <a:rPr lang="en-US" dirty="0"/>
              <a:t>(new </a:t>
            </a:r>
            <a:r>
              <a:rPr lang="en-US" dirty="0" err="1"/>
              <a:t>BoxLayout</a:t>
            </a:r>
            <a:r>
              <a:rPr lang="en-US" dirty="0"/>
              <a:t>(</a:t>
            </a:r>
            <a:r>
              <a:rPr lang="en-US" dirty="0" err="1"/>
              <a:t>buttonPane</a:t>
            </a:r>
            <a:r>
              <a:rPr lang="en-US" dirty="0"/>
              <a:t>,</a:t>
            </a:r>
          </a:p>
          <a:p>
            <a:r>
              <a:rPr lang="en-US" dirty="0"/>
              <a:t>                                   </a:t>
            </a:r>
            <a:r>
              <a:rPr lang="en-US" dirty="0" err="1"/>
              <a:t>BoxLayout.LINE_AXIS</a:t>
            </a:r>
            <a:r>
              <a:rPr lang="en-US" dirty="0"/>
              <a:t>));</a:t>
            </a:r>
          </a:p>
          <a:p>
            <a:r>
              <a:rPr lang="en-US" dirty="0" err="1"/>
              <a:t>buttonPane.add</a:t>
            </a:r>
            <a:r>
              <a:rPr lang="en-US" dirty="0"/>
              <a:t>(</a:t>
            </a:r>
            <a:r>
              <a:rPr lang="en-US" dirty="0" err="1"/>
              <a:t>fireButton</a:t>
            </a:r>
            <a:r>
              <a:rPr lang="en-US" dirty="0"/>
              <a:t>);</a:t>
            </a:r>
          </a:p>
          <a:p>
            <a:r>
              <a:rPr lang="en-US" dirty="0" err="1"/>
              <a:t>buttonPane.add</a:t>
            </a:r>
            <a:r>
              <a:rPr lang="en-US" dirty="0"/>
              <a:t>(</a:t>
            </a:r>
            <a:r>
              <a:rPr lang="en-US" dirty="0" err="1"/>
              <a:t>Box.createHorizontalStrut</a:t>
            </a:r>
            <a:r>
              <a:rPr lang="en-US" dirty="0"/>
              <a:t>(5));</a:t>
            </a:r>
          </a:p>
          <a:p>
            <a:r>
              <a:rPr lang="en-US" dirty="0" err="1"/>
              <a:t>buttonPane.add</a:t>
            </a:r>
            <a:r>
              <a:rPr lang="en-US" dirty="0"/>
              <a:t>(new </a:t>
            </a:r>
            <a:r>
              <a:rPr lang="en-US" dirty="0" err="1"/>
              <a:t>JSeparator</a:t>
            </a:r>
            <a:r>
              <a:rPr lang="en-US" dirty="0"/>
              <a:t>(</a:t>
            </a:r>
            <a:r>
              <a:rPr lang="en-US" dirty="0" err="1"/>
              <a:t>SwingConstants.VERTICAL</a:t>
            </a:r>
            <a:r>
              <a:rPr lang="en-US" dirty="0"/>
              <a:t>));</a:t>
            </a:r>
          </a:p>
          <a:p>
            <a:r>
              <a:rPr lang="en-US" dirty="0" err="1"/>
              <a:t>buttonPane.add</a:t>
            </a:r>
            <a:r>
              <a:rPr lang="en-US" dirty="0"/>
              <a:t>(</a:t>
            </a:r>
            <a:r>
              <a:rPr lang="en-US" dirty="0" err="1"/>
              <a:t>Box.createHorizontalStrut</a:t>
            </a:r>
            <a:r>
              <a:rPr lang="en-US" dirty="0"/>
              <a:t>(5));</a:t>
            </a:r>
          </a:p>
          <a:p>
            <a:r>
              <a:rPr lang="en-US" dirty="0" err="1"/>
              <a:t>buttonPane.add</a:t>
            </a:r>
            <a:r>
              <a:rPr lang="en-US" dirty="0"/>
              <a:t>(</a:t>
            </a:r>
            <a:r>
              <a:rPr lang="en-US" dirty="0" err="1"/>
              <a:t>employeeName</a:t>
            </a:r>
            <a:r>
              <a:rPr lang="en-US" dirty="0"/>
              <a:t>);</a:t>
            </a:r>
          </a:p>
          <a:p>
            <a:r>
              <a:rPr lang="en-US" dirty="0" err="1"/>
              <a:t>buttonPane.add</a:t>
            </a:r>
            <a:r>
              <a:rPr lang="en-US" dirty="0"/>
              <a:t>(</a:t>
            </a:r>
            <a:r>
              <a:rPr lang="en-US" dirty="0" err="1"/>
              <a:t>hireButton</a:t>
            </a:r>
            <a:r>
              <a:rPr lang="en-US" dirty="0"/>
              <a:t>);</a:t>
            </a:r>
          </a:p>
          <a:p>
            <a:r>
              <a:rPr lang="en-US" dirty="0" err="1"/>
              <a:t>buttonPane.setBorder</a:t>
            </a:r>
            <a:r>
              <a:rPr lang="en-US" dirty="0"/>
              <a:t>(</a:t>
            </a:r>
            <a:r>
              <a:rPr lang="en-US" dirty="0" err="1"/>
              <a:t>BorderFactory.createEmptyBorder</a:t>
            </a:r>
            <a:r>
              <a:rPr lang="en-US" dirty="0"/>
              <a:t>(5,5,5,5));</a:t>
            </a:r>
          </a:p>
        </p:txBody>
      </p:sp>
    </p:spTree>
    <p:extLst>
      <p:ext uri="{BB962C8B-B14F-4D97-AF65-F5344CB8AC3E}">
        <p14:creationId xmlns:p14="http://schemas.microsoft.com/office/powerpoint/2010/main" val="148580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Them?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64" y="2103519"/>
            <a:ext cx="2133333" cy="190476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45" y="1979690"/>
            <a:ext cx="3250795" cy="201904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4" y="4494547"/>
            <a:ext cx="5228571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"How to Use Separators." </a:t>
            </a:r>
            <a:r>
              <a:rPr lang="en-US" i="1" dirty="0"/>
              <a:t>(The Java™ Tutorials Creating a GUI With JFC/Swing Using Swing Components)</a:t>
            </a:r>
            <a:r>
              <a:rPr lang="en-US" dirty="0"/>
              <a:t>. Oracle. Web. 12 Sept. 2014.</a:t>
            </a:r>
          </a:p>
          <a:p>
            <a:r>
              <a:rPr lang="en-US" dirty="0"/>
              <a:t>"</a:t>
            </a:r>
            <a:r>
              <a:rPr lang="en-US" dirty="0" err="1"/>
              <a:t>JSeparator</a:t>
            </a:r>
            <a:r>
              <a:rPr lang="en-US" dirty="0"/>
              <a:t> (Java Platform SE 8 )." </a:t>
            </a:r>
            <a:r>
              <a:rPr lang="en-US" i="1" dirty="0" err="1"/>
              <a:t>JSeparator</a:t>
            </a:r>
            <a:r>
              <a:rPr lang="en-US" i="1" dirty="0"/>
              <a:t> (Java Platform SE 8 )</a:t>
            </a:r>
            <a:r>
              <a:rPr lang="en-US" dirty="0"/>
              <a:t>. Web. 12 Sept. 2014.</a:t>
            </a:r>
          </a:p>
        </p:txBody>
      </p:sp>
    </p:spTree>
    <p:extLst>
      <p:ext uri="{BB962C8B-B14F-4D97-AF65-F5344CB8AC3E}">
        <p14:creationId xmlns:p14="http://schemas.microsoft.com/office/powerpoint/2010/main" val="293633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6889" y="220741"/>
            <a:ext cx="11731279" cy="1314372"/>
          </a:xfrm>
        </p:spPr>
        <p:txBody>
          <a:bodyPr>
            <a:normAutofit fontScale="90000"/>
          </a:bodyPr>
          <a:lstStyle/>
          <a:p>
            <a:r>
              <a:rPr lang="en-US" dirty="0"/>
              <a:t>LISTS -- </a:t>
            </a:r>
            <a:r>
              <a:rPr lang="en-US" dirty="0" smtClean="0"/>
              <a:t>Presenting </a:t>
            </a:r>
            <a:r>
              <a:rPr lang="en-US" dirty="0"/>
              <a:t>a group of items, displayed in one or more </a:t>
            </a:r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41816" y="2079375"/>
            <a:ext cx="5386917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Models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3372" y="2079375"/>
            <a:ext cx="5389033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Example Panels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739704" y="2735558"/>
            <a:ext cx="5389033" cy="1661313"/>
          </a:xfrm>
        </p:spPr>
        <p:txBody>
          <a:bodyPr>
            <a:normAutofit/>
          </a:bodyPr>
          <a:lstStyle/>
          <a:p>
            <a:r>
              <a:rPr lang="en-US" dirty="0" err="1" smtClean="0"/>
              <a:t>DefaultListModel</a:t>
            </a:r>
            <a:endParaRPr lang="en-US" dirty="0" smtClean="0"/>
          </a:p>
          <a:p>
            <a:r>
              <a:rPr lang="en-US" dirty="0" err="1" smtClean="0"/>
              <a:t>AbstractListModel</a:t>
            </a:r>
            <a:endParaRPr lang="en-US" dirty="0"/>
          </a:p>
          <a:p>
            <a:r>
              <a:rPr lang="en-US" dirty="0" err="1" smtClean="0"/>
              <a:t>ListModel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1623" y="6392064"/>
            <a:ext cx="732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n-US" sz="1400" dirty="0" err="1">
                <a:solidFill>
                  <a:prstClr val="black"/>
                </a:solidFill>
                <a:hlinkClick r:id="rId2"/>
              </a:rPr>
              <a:t>docs.oracle.com</a:t>
            </a:r>
            <a:r>
              <a:rPr lang="en-US" sz="1400" dirty="0">
                <a:solidFill>
                  <a:prstClr val="black"/>
                </a:solidFill>
                <a:hlinkClick r:id="rId2"/>
              </a:rPr>
              <a:t>/</a:t>
            </a:r>
            <a:r>
              <a:rPr lang="en-US" sz="1400" dirty="0" err="1">
                <a:solidFill>
                  <a:prstClr val="black"/>
                </a:solidFill>
                <a:hlinkClick r:id="rId2"/>
              </a:rPr>
              <a:t>javase</a:t>
            </a:r>
            <a:r>
              <a:rPr lang="en-US" sz="1400" dirty="0">
                <a:solidFill>
                  <a:prstClr val="black"/>
                </a:solidFill>
                <a:hlinkClick r:id="rId2"/>
              </a:rPr>
              <a:t>/tutorial/</a:t>
            </a:r>
            <a:r>
              <a:rPr lang="en-US" sz="1400" dirty="0" err="1">
                <a:solidFill>
                  <a:prstClr val="black"/>
                </a:solidFill>
                <a:hlinkClick r:id="rId2"/>
              </a:rPr>
              <a:t>uiswing</a:t>
            </a:r>
            <a:r>
              <a:rPr lang="en-US" sz="1400" dirty="0">
                <a:solidFill>
                  <a:prstClr val="black"/>
                </a:solidFill>
                <a:hlinkClick r:id="rId2"/>
              </a:rPr>
              <a:t>/components/</a:t>
            </a:r>
            <a:r>
              <a:rPr lang="en-US" sz="1400" dirty="0" err="1">
                <a:solidFill>
                  <a:prstClr val="black"/>
                </a:solidFill>
                <a:hlinkClick r:id="rId2"/>
              </a:rPr>
              <a:t>list.html</a:t>
            </a:r>
            <a:r>
              <a:rPr lang="en-US" sz="1400" dirty="0">
                <a:solidFill>
                  <a:prstClr val="black"/>
                </a:solidFill>
                <a:hlinkClick r:id="rId2"/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8" name="Content Placeholder 4" descr="Screen Shot 2014-09-11 at 7.43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84" b="-16084"/>
          <a:stretch>
            <a:fillRect/>
          </a:stretch>
        </p:blipFill>
        <p:spPr>
          <a:xfrm>
            <a:off x="6031236" y="2623641"/>
            <a:ext cx="5852357" cy="27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47360" y="1600200"/>
            <a:ext cx="5747040" cy="46638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public  </a:t>
            </a:r>
            <a:r>
              <a:rPr lang="en-US" dirty="0" err="1"/>
              <a:t>ListExample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 err="1" smtClean="0"/>
              <a:t>exampleDefaultModel</a:t>
            </a:r>
            <a:r>
              <a:rPr lang="en-US" dirty="0" smtClean="0"/>
              <a:t> </a:t>
            </a:r>
            <a:r>
              <a:rPr lang="en-US" dirty="0"/>
              <a:t>= new </a:t>
            </a:r>
            <a:r>
              <a:rPr lang="en-US" dirty="0" err="1"/>
              <a:t>DefaultListModel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err="1" smtClean="0"/>
              <a:t>exampleDefaultModel.addElement</a:t>
            </a:r>
            <a:r>
              <a:rPr lang="en-US" dirty="0"/>
              <a:t>("Joe");</a:t>
            </a:r>
          </a:p>
          <a:p>
            <a:pPr marL="0" indent="0">
              <a:buNone/>
            </a:pPr>
            <a:r>
              <a:rPr lang="en-US" dirty="0" err="1" smtClean="0"/>
              <a:t>exampleDefaultModel.addElement</a:t>
            </a:r>
            <a:r>
              <a:rPr lang="en-US" dirty="0"/>
              <a:t>("Monica");</a:t>
            </a:r>
          </a:p>
          <a:p>
            <a:pPr marL="0" indent="0">
              <a:buNone/>
            </a:pPr>
            <a:r>
              <a:rPr lang="en-US" dirty="0" err="1" smtClean="0"/>
              <a:t>exampleDefaultModel.addElement</a:t>
            </a:r>
            <a:r>
              <a:rPr lang="en-US" dirty="0"/>
              <a:t>("Kelley");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 err="1" smtClean="0"/>
              <a:t>exampleJList</a:t>
            </a:r>
            <a:r>
              <a:rPr lang="en-US" dirty="0" smtClean="0"/>
              <a:t> </a:t>
            </a:r>
            <a:r>
              <a:rPr lang="en-US" dirty="0"/>
              <a:t>= new </a:t>
            </a:r>
            <a:r>
              <a:rPr lang="en-US" dirty="0" err="1"/>
              <a:t>JList</a:t>
            </a:r>
            <a:r>
              <a:rPr lang="en-US" dirty="0"/>
              <a:t>(</a:t>
            </a:r>
            <a:r>
              <a:rPr lang="en-US" dirty="0" err="1"/>
              <a:t>exampleDefaultModel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 smtClean="0"/>
              <a:t>exampleJList.setSelectedIndex</a:t>
            </a:r>
            <a:r>
              <a:rPr lang="en-US" dirty="0"/>
              <a:t>(0);</a:t>
            </a:r>
          </a:p>
          <a:p>
            <a:pPr marL="0" indent="0">
              <a:buNone/>
            </a:pPr>
            <a:r>
              <a:rPr lang="en-US" dirty="0" err="1" smtClean="0"/>
              <a:t>exampleJList.setVisibleRowCount</a:t>
            </a:r>
            <a:r>
              <a:rPr lang="en-US" dirty="0"/>
              <a:t>(10);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JScrollPane</a:t>
            </a:r>
            <a:r>
              <a:rPr lang="en-US" dirty="0" smtClean="0"/>
              <a:t> </a:t>
            </a:r>
            <a:r>
              <a:rPr lang="en-US" dirty="0" err="1"/>
              <a:t>listScrollPane</a:t>
            </a:r>
            <a:r>
              <a:rPr lang="en-US" dirty="0"/>
              <a:t> = </a:t>
            </a:r>
            <a:r>
              <a:rPr lang="en-US" dirty="0" smtClean="0"/>
              <a:t>new </a:t>
            </a:r>
            <a:r>
              <a:rPr lang="en-US" dirty="0" err="1" smtClean="0"/>
              <a:t>JScrollPane</a:t>
            </a:r>
            <a:r>
              <a:rPr lang="en-US" dirty="0"/>
              <a:t>(</a:t>
            </a:r>
            <a:r>
              <a:rPr lang="en-US" dirty="0" err="1"/>
              <a:t>exampleJList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add</a:t>
            </a:r>
            <a:r>
              <a:rPr lang="en-US" dirty="0"/>
              <a:t>(</a:t>
            </a:r>
            <a:r>
              <a:rPr lang="en-US" dirty="0" err="1"/>
              <a:t>listScrollPane</a:t>
            </a:r>
            <a:r>
              <a:rPr lang="en-US" dirty="0"/>
              <a:t>, </a:t>
            </a:r>
            <a:r>
              <a:rPr lang="en-US" dirty="0" err="1"/>
              <a:t>BorderLayout.CENTER</a:t>
            </a:r>
            <a:r>
              <a:rPr lang="en-US" dirty="0"/>
              <a:t>)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 descr="Screen Shot 2014-09-16 at 11.11.38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2" b="-1698"/>
          <a:stretch/>
        </p:blipFill>
        <p:spPr>
          <a:xfrm>
            <a:off x="6483015" y="2083267"/>
            <a:ext cx="3727660" cy="1269933"/>
          </a:xfrm>
          <a:ln>
            <a:solidFill>
              <a:schemeClr val="accent1"/>
            </a:solidFill>
          </a:ln>
        </p:spPr>
      </p:pic>
      <p:pic>
        <p:nvPicPr>
          <p:cNvPr id="11" name="Picture 10" descr="Screen Shot 2014-09-16 at 11.12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12" y="3795533"/>
            <a:ext cx="20828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3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tech grocery list for high tech families</a:t>
            </a:r>
          </a:p>
          <a:p>
            <a:r>
              <a:rPr lang="en-US" dirty="0" smtClean="0"/>
              <a:t>Business list to impress your boss</a:t>
            </a:r>
          </a:p>
          <a:p>
            <a:r>
              <a:rPr lang="en-US" dirty="0" smtClean="0"/>
              <a:t>To Do lists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list goes on and on…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8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Spinners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 Miloshevsky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512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5.xml><?xml version="1.0" encoding="utf-8"?>
<a:theme xmlns:a="http://schemas.openxmlformats.org/drawingml/2006/main" name="1_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6.xml><?xml version="1.0" encoding="utf-8"?>
<a:theme xmlns:a="http://schemas.openxmlformats.org/drawingml/2006/main" name="2_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7.xml><?xml version="1.0" encoding="utf-8"?>
<a:theme xmlns:a="http://schemas.openxmlformats.org/drawingml/2006/main" name="3_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8.xml><?xml version="1.0" encoding="utf-8"?>
<a:theme xmlns:a="http://schemas.openxmlformats.org/drawingml/2006/main" name="4_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541</TotalTime>
  <Words>263</Words>
  <Application>Microsoft Office PowerPoint</Application>
  <PresentationFormat>Custom</PresentationFormat>
  <Paragraphs>93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Wood Type</vt:lpstr>
      <vt:lpstr>Office Theme</vt:lpstr>
      <vt:lpstr>1_Office Theme</vt:lpstr>
      <vt:lpstr>Tech Computer 16x9</vt:lpstr>
      <vt:lpstr>1_Tech Computer 16x9</vt:lpstr>
      <vt:lpstr>2_Tech Computer 16x9</vt:lpstr>
      <vt:lpstr>3_Tech Computer 16x9</vt:lpstr>
      <vt:lpstr>4_Tech Computer 16x9</vt:lpstr>
      <vt:lpstr>Separators </vt:lpstr>
      <vt:lpstr>What do separators do?</vt:lpstr>
      <vt:lpstr>Using separators</vt:lpstr>
      <vt:lpstr>Why Use Them?</vt:lpstr>
      <vt:lpstr>Works Cited</vt:lpstr>
      <vt:lpstr>LISTS -- Presenting a group of items, displayed in one or more columns</vt:lpstr>
      <vt:lpstr>Sample Code</vt:lpstr>
      <vt:lpstr>Applications</vt:lpstr>
      <vt:lpstr>Spinners</vt:lpstr>
      <vt:lpstr>What is a Spinner?</vt:lpstr>
      <vt:lpstr>Declaration and Invocation</vt:lpstr>
      <vt:lpstr>Obvious Reasons to Use Spinners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Separators</dc:title>
  <dc:creator>Student 4</dc:creator>
  <cp:lastModifiedBy>Monica</cp:lastModifiedBy>
  <cp:revision>5</cp:revision>
  <dcterms:created xsi:type="dcterms:W3CDTF">2014-09-12T16:12:24Z</dcterms:created>
  <dcterms:modified xsi:type="dcterms:W3CDTF">2014-09-19T15:14:12Z</dcterms:modified>
</cp:coreProperties>
</file>